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69" r:id="rId2"/>
    <p:sldId id="370" r:id="rId3"/>
    <p:sldId id="259" r:id="rId4"/>
    <p:sldId id="274" r:id="rId5"/>
    <p:sldId id="282" r:id="rId6"/>
    <p:sldId id="372" r:id="rId7"/>
    <p:sldId id="373" r:id="rId8"/>
    <p:sldId id="374" r:id="rId9"/>
    <p:sldId id="290" r:id="rId10"/>
    <p:sldId id="371" r:id="rId11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092">
          <p15:clr>
            <a:srgbClr val="A4A3A4"/>
          </p15:clr>
        </p15:guide>
        <p15:guide id="2" pos="2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000099"/>
    <a:srgbClr val="000066"/>
    <a:srgbClr val="333399"/>
    <a:srgbClr val="2F5597"/>
    <a:srgbClr val="D9D9D9"/>
    <a:srgbClr val="003C66"/>
    <a:srgbClr val="999999"/>
    <a:srgbClr val="7F7F7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4660"/>
  </p:normalViewPr>
  <p:slideViewPr>
    <p:cSldViewPr snapToGrid="0" showGuides="1">
      <p:cViewPr varScale="1">
        <p:scale>
          <a:sx n="83" d="100"/>
          <a:sy n="83" d="100"/>
        </p:scale>
        <p:origin x="62" y="293"/>
      </p:cViewPr>
      <p:guideLst>
        <p:guide orient="horz" pos="2092"/>
        <p:guide pos="2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charset="0"/>
                <a:ea typeface="宋体" charset="-122"/>
                <a:cs typeface="+mn-ea"/>
              </a:rPr>
              <a:t>2019/1/22</a:t>
            </a:fld>
            <a:endParaRPr lang="zh-CN" altLang="en-US" strike="noStrike" noProof="1" smtClean="0">
              <a:latin typeface="Calibri" charset="0"/>
              <a:ea typeface="宋体" charset="-122"/>
              <a:cs typeface="+mn-ea"/>
            </a:endParaRPr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charset="0"/>
                <a:ea typeface="宋体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4691180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43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882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17310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87224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1428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6664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2019/1/22</a:t>
            </a:fld>
            <a:endParaRPr lang="zh-CN" altLang="en-US" strike="noStrike" noProof="1" smtClean="0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2019/1/22</a:t>
            </a:fld>
            <a:endParaRPr lang="zh-CN" altLang="en-US" strike="noStrike" noProof="1" smtClean="0"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2019/1/22</a:t>
            </a:fld>
            <a:endParaRPr lang="zh-CN" altLang="en-US" strike="noStrike" noProof="1" smtClean="0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2019/1/22</a:t>
            </a:fld>
            <a:endParaRPr lang="zh-CN" altLang="en-US" strike="noStrike" noProof="1" smtClean="0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2019/1/22</a:t>
            </a:fld>
            <a:endParaRPr lang="zh-CN" altLang="en-US" strike="noStrike" noProof="1" smtClean="0"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2019/1/22</a:t>
            </a:fld>
            <a:endParaRPr lang="zh-CN" altLang="en-US" strike="noStrike" noProof="1" smtClean="0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2019/1/22</a:t>
            </a:fld>
            <a:endParaRPr lang="zh-CN" altLang="en-US" strike="noStrike" noProof="1" smtClean="0"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2019/1/22</a:t>
            </a:fld>
            <a:endParaRPr lang="zh-CN" altLang="en-US" strike="noStrike" noProof="1" smtClean="0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2019/1/22</a:t>
            </a:fld>
            <a:endParaRPr lang="zh-CN" altLang="en-US" strike="noStrike" noProof="1" smtClean="0"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2019/1/22</a:t>
            </a:fld>
            <a:endParaRPr lang="zh-CN" altLang="en-US" strike="noStrike" noProof="1" smtClean="0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 t="-39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2019/1/22</a:t>
            </a:fld>
            <a:endParaRPr lang="zh-CN" altLang="en-US" strike="noStrike" noProof="1" smtClean="0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90875" y="3543300"/>
            <a:ext cx="8991600" cy="250825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矩形 6"/>
          <p:cNvSpPr/>
          <p:nvPr/>
        </p:nvSpPr>
        <p:spPr>
          <a:xfrm>
            <a:off x="3997325" y="2238375"/>
            <a:ext cx="7950200" cy="2984500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3487738" y="1776413"/>
            <a:ext cx="7648575" cy="3090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14300" dist="139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0" name="文本框 9"/>
          <p:cNvSpPr txBox="1"/>
          <p:nvPr/>
        </p:nvSpPr>
        <p:spPr>
          <a:xfrm>
            <a:off x="3476625" y="2919143"/>
            <a:ext cx="7639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4400" b="1" dirty="0">
                <a:solidFill>
                  <a:schemeClr val="bg1"/>
                </a:solidFill>
                <a:latin typeface="Verdana" pitchFamily="34" charset="0"/>
                <a:ea typeface="微软雅黑" pitchFamily="34" charset="-122"/>
                <a:sym typeface="+mn-ea"/>
              </a:rPr>
              <a:t>学习</a:t>
            </a:r>
            <a:r>
              <a:rPr lang="zh-CN" altLang="en-US" sz="4400" b="1" dirty="0" smtClean="0">
                <a:solidFill>
                  <a:schemeClr val="bg1"/>
                </a:solidFill>
                <a:latin typeface="Verdana" pitchFamily="34" charset="0"/>
                <a:ea typeface="微软雅黑" pitchFamily="34" charset="-122"/>
                <a:sym typeface="+mn-ea"/>
              </a:rPr>
              <a:t>汇报</a:t>
            </a:r>
            <a:endParaRPr lang="zh-CN" altLang="en-US" sz="4400" b="1" strike="noStrike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28807" y="5423535"/>
            <a:ext cx="5904865" cy="461665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base"/>
            <a:r>
              <a:rPr lang="zh-CN" altLang="en-US" sz="2400" noProof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+mn-cs"/>
              </a:rPr>
              <a:t>汇报</a:t>
            </a:r>
            <a:r>
              <a:rPr lang="zh-CN" altLang="en-US" sz="2400" strike="noStrike" noProof="1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+mn-cs"/>
              </a:rPr>
              <a:t>人</a:t>
            </a:r>
            <a:r>
              <a:rPr lang="zh-CN" altLang="en-US" sz="2400" strike="noStrike" noProof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+mn-cs"/>
              </a:rPr>
              <a:t>： </a:t>
            </a:r>
            <a:r>
              <a:rPr lang="zh-CN" altLang="en-US" sz="2400" noProof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+mn-cs"/>
              </a:rPr>
              <a:t>徐爱昆</a:t>
            </a:r>
            <a:r>
              <a:rPr lang="zh-CN" altLang="en-US" sz="2400" strike="noStrike" noProof="1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+mn-cs"/>
              </a:rPr>
              <a:t>       </a:t>
            </a:r>
            <a:r>
              <a:rPr lang="zh-CN" altLang="en-US" sz="2400" strike="noStrike" noProof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+mn-cs"/>
              </a:rPr>
              <a:t>指导老师</a:t>
            </a:r>
            <a:r>
              <a:rPr lang="zh-CN" altLang="en-US" sz="2400" strike="noStrike" noProof="1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+mn-cs"/>
              </a:rPr>
              <a:t>：</a:t>
            </a:r>
            <a:r>
              <a:rPr lang="zh-CN" altLang="en-US" sz="2400" noProof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+mn-cs"/>
              </a:rPr>
              <a:t>钟萍</a:t>
            </a:r>
            <a:endParaRPr lang="zh-CN" altLang="en-US" sz="2400" strike="noStrike" noProof="1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3213" y="1163638"/>
            <a:ext cx="1139825" cy="1125538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2571750" y="1687513"/>
            <a:ext cx="1139825" cy="1127125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3603625" y="1906588"/>
            <a:ext cx="7402513" cy="2830513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88900" dir="27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90875" y="3543300"/>
            <a:ext cx="8991600" cy="250825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矩形 6"/>
          <p:cNvSpPr/>
          <p:nvPr/>
        </p:nvSpPr>
        <p:spPr>
          <a:xfrm>
            <a:off x="3997325" y="2238375"/>
            <a:ext cx="7950200" cy="2984500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3487738" y="1776413"/>
            <a:ext cx="7648575" cy="3090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14300" dist="139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0" name="文本框 9"/>
          <p:cNvSpPr txBox="1"/>
          <p:nvPr/>
        </p:nvSpPr>
        <p:spPr>
          <a:xfrm>
            <a:off x="3508375" y="2555875"/>
            <a:ext cx="7637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9600" strike="noStrike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charset="0"/>
                <a:ea typeface="黑体" charset="0"/>
                <a:cs typeface="+mn-cs"/>
              </a:rPr>
              <a:t>THAN</a:t>
            </a:r>
            <a:r>
              <a:rPr lang="en-US" altLang="zh-CN" sz="9600" strike="noStrike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charset="0"/>
                <a:ea typeface="黑体" charset="0"/>
                <a:cs typeface="+mn-cs"/>
              </a:rPr>
              <a:t>K</a:t>
            </a:r>
            <a:r>
              <a:rPr lang="en-US" sz="9600" strike="noStrike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charset="0"/>
                <a:ea typeface="黑体" charset="0"/>
                <a:cs typeface="+mn-cs"/>
              </a:rPr>
              <a:t>S</a:t>
            </a:r>
            <a:r>
              <a:rPr lang="en-US" sz="96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charset="0"/>
                <a:ea typeface="黑体" charset="0"/>
                <a:cs typeface="+mn-cs"/>
              </a:rPr>
              <a:t>!</a:t>
            </a:r>
          </a:p>
        </p:txBody>
      </p:sp>
      <p:sp>
        <p:nvSpPr>
          <p:cNvPr id="9" name="矩形 8"/>
          <p:cNvSpPr/>
          <p:nvPr/>
        </p:nvSpPr>
        <p:spPr>
          <a:xfrm>
            <a:off x="2843213" y="1163638"/>
            <a:ext cx="1139825" cy="1125538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2571750" y="1687513"/>
            <a:ext cx="1139825" cy="1127125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3603625" y="1906588"/>
            <a:ext cx="7402513" cy="2830513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88900" dir="27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2"/>
          <p:cNvGrpSpPr/>
          <p:nvPr/>
        </p:nvGrpSpPr>
        <p:grpSpPr>
          <a:xfrm>
            <a:off x="76200" y="1943100"/>
            <a:ext cx="4527550" cy="3089275"/>
            <a:chOff x="5492" y="2798"/>
            <a:chExt cx="12044" cy="4866"/>
          </a:xfrm>
        </p:grpSpPr>
        <p:sp>
          <p:nvSpPr>
            <p:cNvPr id="5" name="矩形 4"/>
            <p:cNvSpPr/>
            <p:nvPr/>
          </p:nvSpPr>
          <p:spPr>
            <a:xfrm>
              <a:off x="5492" y="2798"/>
              <a:ext cx="12045" cy="48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14300" dist="139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76" y="3003"/>
              <a:ext cx="11656" cy="4457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50800" dist="88900" dir="2700000" algn="t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3077" name="文本框 12"/>
          <p:cNvSpPr txBox="1"/>
          <p:nvPr/>
        </p:nvSpPr>
        <p:spPr>
          <a:xfrm>
            <a:off x="1279525" y="2887663"/>
            <a:ext cx="2200275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ctr" fontAlgn="base"/>
            <a:r>
              <a:rPr lang="zh-CN" altLang="en-US" sz="36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+mn-ea"/>
              </a:rPr>
              <a:t>目 录</a:t>
            </a:r>
            <a:r>
              <a:rPr lang="en-US" altLang="zh-CN" sz="28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+mn-ea"/>
              </a:rPr>
              <a:t>CONTENT </a:t>
            </a:r>
          </a:p>
        </p:txBody>
      </p:sp>
      <p:sp>
        <p:nvSpPr>
          <p:cNvPr id="33" name="矩形 13"/>
          <p:cNvSpPr/>
          <p:nvPr/>
        </p:nvSpPr>
        <p:spPr>
          <a:xfrm rot="16200000">
            <a:off x="9505950" y="-115887"/>
            <a:ext cx="593725" cy="3197225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40" name="矩形 13"/>
          <p:cNvSpPr/>
          <p:nvPr/>
        </p:nvSpPr>
        <p:spPr>
          <a:xfrm rot="16200000">
            <a:off x="9507538" y="690563"/>
            <a:ext cx="592138" cy="31988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43" name="矩形 13"/>
          <p:cNvSpPr/>
          <p:nvPr/>
        </p:nvSpPr>
        <p:spPr>
          <a:xfrm rot="16200000">
            <a:off x="9507538" y="1501775"/>
            <a:ext cx="590550" cy="3197225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45" name="矩形 13"/>
          <p:cNvSpPr/>
          <p:nvPr/>
        </p:nvSpPr>
        <p:spPr>
          <a:xfrm rot="16200000">
            <a:off x="9507538" y="2309813"/>
            <a:ext cx="592138" cy="31988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47" name="矩形 13"/>
          <p:cNvSpPr/>
          <p:nvPr/>
        </p:nvSpPr>
        <p:spPr>
          <a:xfrm rot="16200000">
            <a:off x="9507538" y="3121025"/>
            <a:ext cx="590550" cy="3197225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49" name="矩形 13"/>
          <p:cNvSpPr/>
          <p:nvPr/>
        </p:nvSpPr>
        <p:spPr>
          <a:xfrm rot="16200000">
            <a:off x="9505156" y="3928269"/>
            <a:ext cx="593725" cy="31988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 strike="noStrike" noProof="1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02929" y="1212215"/>
            <a:ext cx="3287396" cy="4532630"/>
            <a:chOff x="12821" y="1909"/>
            <a:chExt cx="5177" cy="7138"/>
          </a:xfrm>
        </p:grpSpPr>
        <p:sp>
          <p:nvSpPr>
            <p:cNvPr id="36" name="TextBox 25"/>
            <p:cNvSpPr txBox="1"/>
            <p:nvPr/>
          </p:nvSpPr>
          <p:spPr>
            <a:xfrm>
              <a:off x="13036" y="1909"/>
              <a:ext cx="4813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auto"/>
              <a:r>
                <a:rPr lang="zh-CN" altLang="en-US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个人简介</a:t>
              </a:r>
              <a:endParaRPr lang="zh-CN" altLang="en-US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cs"/>
                <a:sym typeface="Microsoft YaHei" charset="0"/>
              </a:endParaRPr>
            </a:p>
          </p:txBody>
        </p:sp>
        <p:sp>
          <p:nvSpPr>
            <p:cNvPr id="41" name="TextBox 45"/>
            <p:cNvSpPr txBox="1"/>
            <p:nvPr/>
          </p:nvSpPr>
          <p:spPr>
            <a:xfrm>
              <a:off x="12980" y="3193"/>
              <a:ext cx="5018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auto"/>
              <a:r>
                <a:rPr lang="zh-CN" altLang="en-US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我与中南大学</a:t>
              </a:r>
              <a:endParaRPr lang="zh-CN" altLang="en-US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cs"/>
                <a:sym typeface="Microsoft YaHei" charset="0"/>
              </a:endParaRPr>
            </a:p>
          </p:txBody>
        </p:sp>
        <p:sp>
          <p:nvSpPr>
            <p:cNvPr id="44" name="TextBox 46"/>
            <p:cNvSpPr txBox="1"/>
            <p:nvPr/>
          </p:nvSpPr>
          <p:spPr>
            <a:xfrm>
              <a:off x="12982" y="4477"/>
              <a:ext cx="4796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en-US" altLang="zh-CN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7</a:t>
              </a:r>
              <a:r>
                <a:rPr lang="zh-CN" altLang="en-US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月到</a:t>
              </a:r>
              <a:r>
                <a:rPr lang="en-US" altLang="zh-CN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10</a:t>
              </a:r>
              <a:r>
                <a:rPr lang="zh-CN" altLang="en-US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月</a:t>
              </a:r>
              <a:r>
                <a:rPr lang="en-US" altLang="zh-CN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-</a:t>
              </a:r>
              <a:r>
                <a:rPr lang="zh-CN" altLang="en-US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入门</a:t>
              </a:r>
              <a:endParaRPr lang="zh-CN" altLang="en-US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cs"/>
                <a:sym typeface="Microsoft YaHei" charset="0"/>
              </a:endParaRPr>
            </a:p>
          </p:txBody>
        </p:sp>
        <p:sp>
          <p:nvSpPr>
            <p:cNvPr id="46" name="TextBox 47"/>
            <p:cNvSpPr txBox="1"/>
            <p:nvPr/>
          </p:nvSpPr>
          <p:spPr>
            <a:xfrm>
              <a:off x="12821" y="5755"/>
              <a:ext cx="5161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auto"/>
              <a:r>
                <a:rPr lang="en-US" altLang="zh-CN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11</a:t>
              </a:r>
              <a:r>
                <a:rPr lang="zh-CN" altLang="en-US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月到</a:t>
              </a:r>
              <a:r>
                <a:rPr lang="en-US" altLang="zh-CN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12</a:t>
              </a:r>
              <a:r>
                <a:rPr lang="zh-CN" altLang="en-US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月</a:t>
              </a:r>
              <a:r>
                <a:rPr lang="en-US" altLang="zh-CN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-</a:t>
              </a:r>
              <a:r>
                <a:rPr lang="zh-CN" altLang="en-US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初步了解</a:t>
              </a:r>
              <a:endParaRPr lang="zh-CN" altLang="en-US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cs"/>
                <a:sym typeface="Microsoft YaHei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2821" y="7040"/>
              <a:ext cx="4951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auto"/>
              <a:r>
                <a:rPr lang="en-US" altLang="zh-CN" sz="2400" strike="noStrike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ea"/>
                  <a:sym typeface="Microsoft YaHei" charset="0"/>
                </a:rPr>
                <a:t>12</a:t>
              </a:r>
              <a:r>
                <a:rPr lang="zh-CN" altLang="en-US" sz="2400" strike="noStrike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ea"/>
                  <a:sym typeface="Microsoft YaHei" charset="0"/>
                </a:rPr>
                <a:t>月到</a:t>
              </a:r>
              <a:r>
                <a:rPr lang="en-US" altLang="zh-CN" sz="2400" strike="noStrike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ea"/>
                  <a:sym typeface="Microsoft YaHei" charset="0"/>
                </a:rPr>
                <a:t>1</a:t>
              </a:r>
              <a:r>
                <a:rPr lang="zh-CN" altLang="en-US" sz="2400" strike="noStrike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ea"/>
                  <a:sym typeface="Microsoft YaHei" charset="0"/>
                </a:rPr>
                <a:t>月</a:t>
              </a:r>
              <a:r>
                <a:rPr lang="en-US" altLang="zh-CN" sz="2400" strike="noStrike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ea"/>
                  <a:sym typeface="Microsoft YaHei" charset="0"/>
                </a:rPr>
                <a:t>-</a:t>
              </a:r>
              <a:r>
                <a:rPr lang="zh-CN" altLang="en-US" sz="2400" strike="noStrike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ea"/>
                  <a:sym typeface="Microsoft YaHei" charset="0"/>
                </a:rPr>
                <a:t>实验上手</a:t>
              </a:r>
              <a:endParaRPr lang="zh-CN" altLang="en-US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ea"/>
                <a:sym typeface="Microsoft YaHei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201" y="8320"/>
              <a:ext cx="4527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auto"/>
              <a:r>
                <a:rPr lang="zh-CN" altLang="en-US" sz="2400" noProof="1" smtClean="0"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+mn-ea"/>
                  <a:sym typeface="Microsoft YaHei" charset="0"/>
                </a:rPr>
                <a:t>问题记录</a:t>
              </a:r>
              <a:endParaRPr lang="zh-CN" altLang="en-US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ea"/>
                <a:sym typeface="Microsoft YaHei" charset="0"/>
              </a:endParaRPr>
            </a:p>
          </p:txBody>
        </p:sp>
      </p:grpSp>
      <p:sp>
        <p:nvSpPr>
          <p:cNvPr id="51" name="TextBox 25"/>
          <p:cNvSpPr txBox="1"/>
          <p:nvPr/>
        </p:nvSpPr>
        <p:spPr>
          <a:xfrm>
            <a:off x="5542279" y="1236344"/>
            <a:ext cx="1211573" cy="4832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cs"/>
                <a:sym typeface="Microsoft YaHei" charset="0"/>
              </a:rPr>
              <a:t>Part 1</a:t>
            </a:r>
          </a:p>
        </p:txBody>
      </p:sp>
      <p:sp>
        <p:nvSpPr>
          <p:cNvPr id="52" name="TextBox 25"/>
          <p:cNvSpPr txBox="1"/>
          <p:nvPr/>
        </p:nvSpPr>
        <p:spPr>
          <a:xfrm>
            <a:off x="5542279" y="2048510"/>
            <a:ext cx="1211573" cy="483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cs"/>
                <a:sym typeface="Microsoft YaHei" charset="0"/>
              </a:rPr>
              <a:t>Part 2</a:t>
            </a:r>
          </a:p>
        </p:txBody>
      </p:sp>
      <p:sp>
        <p:nvSpPr>
          <p:cNvPr id="53" name="TextBox 25"/>
          <p:cNvSpPr txBox="1"/>
          <p:nvPr/>
        </p:nvSpPr>
        <p:spPr>
          <a:xfrm>
            <a:off x="5542279" y="2860675"/>
            <a:ext cx="1211573" cy="483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cs"/>
                <a:sym typeface="Microsoft YaHei" charset="0"/>
              </a:rPr>
              <a:t>Part 3</a:t>
            </a:r>
          </a:p>
        </p:txBody>
      </p:sp>
      <p:sp>
        <p:nvSpPr>
          <p:cNvPr id="54" name="TextBox 25"/>
          <p:cNvSpPr txBox="1"/>
          <p:nvPr/>
        </p:nvSpPr>
        <p:spPr>
          <a:xfrm>
            <a:off x="5542279" y="3672840"/>
            <a:ext cx="1211573" cy="483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cs"/>
                <a:sym typeface="Microsoft YaHei" charset="0"/>
              </a:rPr>
              <a:t>Part 4</a:t>
            </a:r>
          </a:p>
        </p:txBody>
      </p:sp>
      <p:sp>
        <p:nvSpPr>
          <p:cNvPr id="55" name="TextBox 25"/>
          <p:cNvSpPr txBox="1"/>
          <p:nvPr/>
        </p:nvSpPr>
        <p:spPr>
          <a:xfrm>
            <a:off x="5542279" y="4485000"/>
            <a:ext cx="1211573" cy="483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cs"/>
                <a:sym typeface="Microsoft YaHei" charset="0"/>
              </a:rPr>
              <a:t>Part 5</a:t>
            </a:r>
          </a:p>
        </p:txBody>
      </p:sp>
      <p:sp>
        <p:nvSpPr>
          <p:cNvPr id="56" name="TextBox 25"/>
          <p:cNvSpPr txBox="1"/>
          <p:nvPr/>
        </p:nvSpPr>
        <p:spPr>
          <a:xfrm>
            <a:off x="5542279" y="5297169"/>
            <a:ext cx="1211573" cy="4832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2400" strike="noStrike" noProof="1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+mn-cs"/>
                <a:sym typeface="Microsoft YaHei" charset="0"/>
              </a:rPr>
              <a:t>Part 6</a:t>
            </a:r>
          </a:p>
        </p:txBody>
      </p:sp>
      <p:grpSp>
        <p:nvGrpSpPr>
          <p:cNvPr id="4114" name="组合 7"/>
          <p:cNvGrpSpPr/>
          <p:nvPr/>
        </p:nvGrpSpPr>
        <p:grpSpPr>
          <a:xfrm>
            <a:off x="6867525" y="1328738"/>
            <a:ext cx="1150938" cy="246062"/>
            <a:chOff x="10672" y="2092"/>
            <a:chExt cx="1814" cy="389"/>
          </a:xfrm>
        </p:grpSpPr>
        <p:sp>
          <p:nvSpPr>
            <p:cNvPr id="9" name="直角三角形 8"/>
            <p:cNvSpPr/>
            <p:nvPr/>
          </p:nvSpPr>
          <p:spPr>
            <a:xfrm rot="13500000">
              <a:off x="12097" y="2092"/>
              <a:ext cx="389" cy="385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0672" y="2268"/>
              <a:ext cx="1644" cy="7"/>
            </a:xfrm>
            <a:prstGeom prst="line">
              <a:avLst/>
            </a:prstGeom>
            <a:ln w="158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7" name="组合 10"/>
          <p:cNvGrpSpPr/>
          <p:nvPr/>
        </p:nvGrpSpPr>
        <p:grpSpPr>
          <a:xfrm>
            <a:off x="6867525" y="2139950"/>
            <a:ext cx="1150938" cy="246063"/>
            <a:chOff x="10672" y="2092"/>
            <a:chExt cx="1814" cy="389"/>
          </a:xfrm>
        </p:grpSpPr>
        <p:sp>
          <p:nvSpPr>
            <p:cNvPr id="12" name="直角三角形 11"/>
            <p:cNvSpPr/>
            <p:nvPr/>
          </p:nvSpPr>
          <p:spPr>
            <a:xfrm rot="13500000">
              <a:off x="12097" y="2092"/>
              <a:ext cx="389" cy="385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0672" y="2268"/>
              <a:ext cx="1644" cy="7"/>
            </a:xfrm>
            <a:prstGeom prst="line">
              <a:avLst/>
            </a:prstGeom>
            <a:ln w="158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20" name="组合 14"/>
          <p:cNvGrpSpPr/>
          <p:nvPr/>
        </p:nvGrpSpPr>
        <p:grpSpPr>
          <a:xfrm>
            <a:off x="6867525" y="2949575"/>
            <a:ext cx="1150938" cy="247650"/>
            <a:chOff x="10672" y="2092"/>
            <a:chExt cx="1814" cy="389"/>
          </a:xfrm>
        </p:grpSpPr>
        <p:sp>
          <p:nvSpPr>
            <p:cNvPr id="16" name="直角三角形 15"/>
            <p:cNvSpPr/>
            <p:nvPr/>
          </p:nvSpPr>
          <p:spPr>
            <a:xfrm rot="13500000">
              <a:off x="12097" y="2092"/>
              <a:ext cx="389" cy="385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672" y="2268"/>
              <a:ext cx="1644" cy="7"/>
            </a:xfrm>
            <a:prstGeom prst="line">
              <a:avLst/>
            </a:prstGeom>
            <a:ln w="158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23" name="组合 17"/>
          <p:cNvGrpSpPr/>
          <p:nvPr/>
        </p:nvGrpSpPr>
        <p:grpSpPr>
          <a:xfrm>
            <a:off x="6867525" y="3760788"/>
            <a:ext cx="1150938" cy="247650"/>
            <a:chOff x="10672" y="2092"/>
            <a:chExt cx="1814" cy="389"/>
          </a:xfrm>
        </p:grpSpPr>
        <p:sp>
          <p:nvSpPr>
            <p:cNvPr id="19" name="直角三角形 18"/>
            <p:cNvSpPr/>
            <p:nvPr/>
          </p:nvSpPr>
          <p:spPr>
            <a:xfrm rot="13500000">
              <a:off x="12097" y="2092"/>
              <a:ext cx="389" cy="385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0672" y="2268"/>
              <a:ext cx="1644" cy="7"/>
            </a:xfrm>
            <a:prstGeom prst="line">
              <a:avLst/>
            </a:prstGeom>
            <a:ln w="158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26" name="组合 20"/>
          <p:cNvGrpSpPr/>
          <p:nvPr/>
        </p:nvGrpSpPr>
        <p:grpSpPr>
          <a:xfrm>
            <a:off x="6867525" y="4572000"/>
            <a:ext cx="1150938" cy="247650"/>
            <a:chOff x="10672" y="2092"/>
            <a:chExt cx="1814" cy="389"/>
          </a:xfrm>
        </p:grpSpPr>
        <p:sp>
          <p:nvSpPr>
            <p:cNvPr id="22" name="直角三角形 21"/>
            <p:cNvSpPr/>
            <p:nvPr/>
          </p:nvSpPr>
          <p:spPr>
            <a:xfrm rot="13500000">
              <a:off x="12097" y="2092"/>
              <a:ext cx="389" cy="385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10672" y="2268"/>
              <a:ext cx="1644" cy="7"/>
            </a:xfrm>
            <a:prstGeom prst="line">
              <a:avLst/>
            </a:prstGeom>
            <a:ln w="158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29" name="组合 23"/>
          <p:cNvGrpSpPr/>
          <p:nvPr/>
        </p:nvGrpSpPr>
        <p:grpSpPr>
          <a:xfrm>
            <a:off x="6867525" y="5383213"/>
            <a:ext cx="1150938" cy="246062"/>
            <a:chOff x="10672" y="2092"/>
            <a:chExt cx="1814" cy="389"/>
          </a:xfrm>
        </p:grpSpPr>
        <p:sp>
          <p:nvSpPr>
            <p:cNvPr id="25" name="直角三角形 24"/>
            <p:cNvSpPr/>
            <p:nvPr/>
          </p:nvSpPr>
          <p:spPr>
            <a:xfrm rot="13500000">
              <a:off x="12097" y="2092"/>
              <a:ext cx="389" cy="385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0672" y="2268"/>
              <a:ext cx="1644" cy="7"/>
            </a:xfrm>
            <a:prstGeom prst="line">
              <a:avLst/>
            </a:prstGeom>
            <a:ln w="158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11149013" y="949325"/>
            <a:ext cx="520700" cy="514350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8" name="矩形 27"/>
          <p:cNvSpPr/>
          <p:nvPr/>
        </p:nvSpPr>
        <p:spPr>
          <a:xfrm>
            <a:off x="11460163" y="784225"/>
            <a:ext cx="365125" cy="361950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矩形 16"/>
          <p:cNvSpPr/>
          <p:nvPr/>
        </p:nvSpPr>
        <p:spPr>
          <a:xfrm>
            <a:off x="7470775" y="1468438"/>
            <a:ext cx="3213100" cy="815975"/>
          </a:xfrm>
          <a:prstGeom prst="rect">
            <a:avLst/>
          </a:prstGeom>
          <a:noFill/>
          <a:ln w="25400">
            <a:noFill/>
          </a:ln>
        </p:spPr>
        <p:txBody>
          <a:bodyPr wrap="square" anchor="ctr"/>
          <a:lstStyle/>
          <a:p>
            <a:pPr algn="ctr"/>
            <a:r>
              <a:rPr lang="zh-CN" altLang="en-US" sz="24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个人简介</a:t>
            </a:r>
            <a:endParaRPr lang="zh-CN" altLang="en-US" sz="24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5148" name="TextBox 18"/>
          <p:cNvSpPr/>
          <p:nvPr/>
        </p:nvSpPr>
        <p:spPr>
          <a:xfrm>
            <a:off x="6956425" y="2627313"/>
            <a:ext cx="4941888" cy="1015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姓名：徐爱昆</a:t>
            </a:r>
            <a:endParaRPr lang="en-US" altLang="zh-CN" sz="20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lvl="0"/>
            <a:r>
              <a:rPr lang="zh-CN" altLang="en-US" sz="20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家乡：广西桂林</a:t>
            </a:r>
            <a:endParaRPr lang="en-US" altLang="zh-CN" sz="20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lvl="0"/>
            <a:r>
              <a:rPr lang="zh-CN" altLang="en-US" sz="20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业余爱好：跑步</a:t>
            </a:r>
            <a:endParaRPr lang="en-US" altLang="x-none" sz="20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183313" y="2806700"/>
            <a:ext cx="557213" cy="515938"/>
          </a:xfrm>
          <a:prstGeom prst="ellipse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159" name="椭圆 19"/>
          <p:cNvSpPr/>
          <p:nvPr/>
        </p:nvSpPr>
        <p:spPr>
          <a:xfrm>
            <a:off x="6361113" y="29591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txBody>
          <a:bodyPr wrap="square" anchor="ctr"/>
          <a:lstStyle/>
          <a:p>
            <a:pPr lvl="0" algn="ctr"/>
            <a:endParaRPr>
              <a:solidFill>
                <a:srgbClr val="3F3F3F"/>
              </a:solidFill>
              <a:latin typeface="Calibri" charset="0"/>
              <a:ea typeface="宋体" charset="-122"/>
            </a:endParaRPr>
          </a:p>
        </p:txBody>
      </p:sp>
      <p:sp>
        <p:nvSpPr>
          <p:cNvPr id="5150" name="TextBox 21"/>
          <p:cNvSpPr/>
          <p:nvPr/>
        </p:nvSpPr>
        <p:spPr>
          <a:xfrm>
            <a:off x="6956425" y="4044452"/>
            <a:ext cx="4941888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硕士</a:t>
            </a:r>
            <a:r>
              <a:rPr lang="zh-CN" altLang="en-US" sz="20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学校：中南大学       导师：钟萍</a:t>
            </a:r>
            <a:endParaRPr lang="en-US" altLang="zh-CN" sz="2000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lvl="0"/>
            <a:r>
              <a:rPr lang="zh-CN" altLang="en-US" sz="2000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本科学校：中南民族大学    导师：康怡琳</a:t>
            </a:r>
            <a:endParaRPr lang="en-US" altLang="x-none" sz="2000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188075" y="4106863"/>
            <a:ext cx="557213" cy="517525"/>
          </a:xfrm>
          <a:prstGeom prst="ellipse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162" name="椭圆 22"/>
          <p:cNvSpPr/>
          <p:nvPr/>
        </p:nvSpPr>
        <p:spPr>
          <a:xfrm>
            <a:off x="6361113" y="4259263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txBody>
          <a:bodyPr wrap="square" anchor="ctr"/>
          <a:lstStyle/>
          <a:p>
            <a:pPr lvl="0" algn="ctr"/>
            <a:endParaRPr>
              <a:solidFill>
                <a:srgbClr val="3F3F3F"/>
              </a:solidFill>
              <a:latin typeface="Calibri" charset="0"/>
              <a:ea typeface="宋体" charset="-122"/>
            </a:endParaRPr>
          </a:p>
        </p:txBody>
      </p:sp>
      <p:sp>
        <p:nvSpPr>
          <p:cNvPr id="5152" name="TextBox 24"/>
          <p:cNvSpPr/>
          <p:nvPr/>
        </p:nvSpPr>
        <p:spPr>
          <a:xfrm>
            <a:off x="6956425" y="5384800"/>
            <a:ext cx="4941888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研究生阶段计划：</a:t>
            </a:r>
            <a:endParaRPr lang="en-US" altLang="zh-CN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lvl="0"/>
            <a:r>
              <a:rPr lang="zh-CN" altLang="en-US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（</a:t>
            </a:r>
            <a:r>
              <a:rPr lang="en-US" altLang="zh-CN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1</a:t>
            </a:r>
            <a:r>
              <a:rPr lang="zh-CN" altLang="en-US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）融入中南大学，实现人生理想</a:t>
            </a:r>
            <a:endParaRPr lang="en-US" altLang="zh-CN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lvl="0"/>
            <a:r>
              <a:rPr lang="zh-CN" altLang="en-US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（</a:t>
            </a:r>
            <a:r>
              <a:rPr lang="en-US" altLang="zh-CN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2</a:t>
            </a:r>
            <a:r>
              <a:rPr lang="zh-CN" altLang="en-US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）在学术和技术上要更进一步</a:t>
            </a:r>
            <a:endParaRPr lang="en-US" altLang="zh-CN" dirty="0" smtClean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lvl="0"/>
            <a:r>
              <a:rPr lang="zh-CN" altLang="en-US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（</a:t>
            </a:r>
            <a:r>
              <a:rPr lang="en-US" altLang="zh-CN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3</a:t>
            </a:r>
            <a:r>
              <a:rPr lang="zh-CN" altLang="en-US" dirty="0" smtClean="0">
                <a:solidFill>
                  <a:srgbClr val="3F3F3F"/>
                </a:solidFill>
                <a:latin typeface="微软雅黑" charset="-122"/>
                <a:ea typeface="微软雅黑" charset="-122"/>
                <a:sym typeface="微软雅黑" charset="-122"/>
              </a:rPr>
              <a:t>）坚持锻炼身体</a:t>
            </a:r>
            <a:endParaRPr lang="en-US" altLang="x-none" dirty="0">
              <a:solidFill>
                <a:srgbClr val="3F3F3F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192838" y="5484813"/>
            <a:ext cx="557213" cy="515938"/>
          </a:xfrm>
          <a:prstGeom prst="ellipse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165" name="椭圆 25"/>
          <p:cNvSpPr/>
          <p:nvPr/>
        </p:nvSpPr>
        <p:spPr>
          <a:xfrm>
            <a:off x="6361113" y="5624513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txBody>
          <a:bodyPr wrap="square" anchor="ctr"/>
          <a:lstStyle/>
          <a:p>
            <a:pPr lvl="0" algn="ctr"/>
            <a:endParaRPr>
              <a:solidFill>
                <a:srgbClr val="3F3F3F"/>
              </a:solidFill>
              <a:latin typeface="Calibri" charset="0"/>
              <a:ea typeface="宋体" charset="-122"/>
            </a:endParaRPr>
          </a:p>
        </p:txBody>
      </p:sp>
      <p:grpSp>
        <p:nvGrpSpPr>
          <p:cNvPr id="6166" name="组合 15"/>
          <p:cNvGrpSpPr/>
          <p:nvPr/>
        </p:nvGrpSpPr>
        <p:grpSpPr>
          <a:xfrm>
            <a:off x="-15875" y="107950"/>
            <a:ext cx="12044363" cy="856298"/>
            <a:chOff x="-24" y="170"/>
            <a:chExt cx="18967" cy="1349"/>
          </a:xfrm>
        </p:grpSpPr>
        <p:grpSp>
          <p:nvGrpSpPr>
            <p:cNvPr id="6167" name="组合 4"/>
            <p:cNvGrpSpPr/>
            <p:nvPr/>
          </p:nvGrpSpPr>
          <p:grpSpPr>
            <a:xfrm>
              <a:off x="-24" y="170"/>
              <a:ext cx="10407" cy="1349"/>
              <a:chOff x="5492" y="2798"/>
              <a:chExt cx="12045" cy="486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492" y="2798"/>
                <a:ext cx="12045" cy="486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14300" dist="139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676" y="3115"/>
                <a:ext cx="11656" cy="3787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>
                <a:outerShdw blurRad="50800" dist="889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10" name="TextBox 25"/>
            <p:cNvSpPr txBox="1"/>
            <p:nvPr/>
          </p:nvSpPr>
          <p:spPr>
            <a:xfrm>
              <a:off x="406" y="471"/>
              <a:ext cx="7009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zh-CN" altLang="en-US" strike="noStrike" noProof="1" smtClean="0">
                  <a:solidFill>
                    <a:schemeClr val="bg1"/>
                  </a:solidFill>
                  <a:effectLst/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个人简介</a:t>
              </a:r>
              <a:endParaRPr lang="zh-CN" altLang="zh-CN" strike="noStrike" noProof="1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+mn-cs"/>
                <a:sym typeface="Microsoft YaHei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8171" y="194"/>
              <a:ext cx="772" cy="763"/>
            </a:xfrm>
            <a:prstGeom prst="rect">
              <a:avLst/>
            </a:prstGeom>
            <a:solidFill>
              <a:srgbClr val="1F4E79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17720" y="610"/>
              <a:ext cx="821" cy="812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grpSp>
        <p:nvGrpSpPr>
          <p:cNvPr id="6174" name="组合 34"/>
          <p:cNvGrpSpPr/>
          <p:nvPr/>
        </p:nvGrpSpPr>
        <p:grpSpPr>
          <a:xfrm>
            <a:off x="627062" y="1357995"/>
            <a:ext cx="5149985" cy="4922262"/>
            <a:chOff x="5492" y="2798"/>
            <a:chExt cx="12044" cy="4866"/>
          </a:xfrm>
        </p:grpSpPr>
        <p:sp>
          <p:nvSpPr>
            <p:cNvPr id="37" name="矩形 36"/>
            <p:cNvSpPr/>
            <p:nvPr/>
          </p:nvSpPr>
          <p:spPr>
            <a:xfrm>
              <a:off x="5492" y="2798"/>
              <a:ext cx="12045" cy="48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14300" dist="139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38" name="矩形 37"/>
            <p:cNvSpPr/>
            <p:nvPr/>
          </p:nvSpPr>
          <p:spPr>
            <a:xfrm>
              <a:off x="5676" y="3003"/>
              <a:ext cx="11656" cy="4457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 w="25400">
              <a:solidFill>
                <a:schemeClr val="bg1"/>
              </a:solidFill>
            </a:ln>
            <a:effectLst>
              <a:outerShdw blurRad="50800" dist="88900" dir="2700000" algn="t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570" r="646" b="24953"/>
          <a:stretch/>
        </p:blipFill>
        <p:spPr>
          <a:xfrm>
            <a:off x="639626" y="1539657"/>
            <a:ext cx="5110299" cy="4558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90" y="1565365"/>
            <a:ext cx="2304681" cy="1885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9" name="组合 3"/>
          <p:cNvGrpSpPr/>
          <p:nvPr/>
        </p:nvGrpSpPr>
        <p:grpSpPr>
          <a:xfrm>
            <a:off x="-15875" y="107950"/>
            <a:ext cx="12044363" cy="856298"/>
            <a:chOff x="-24" y="170"/>
            <a:chExt cx="18967" cy="1349"/>
          </a:xfrm>
        </p:grpSpPr>
        <p:grpSp>
          <p:nvGrpSpPr>
            <p:cNvPr id="17410" name="组合 4"/>
            <p:cNvGrpSpPr/>
            <p:nvPr/>
          </p:nvGrpSpPr>
          <p:grpSpPr>
            <a:xfrm>
              <a:off x="-24" y="170"/>
              <a:ext cx="10407" cy="1349"/>
              <a:chOff x="5492" y="2798"/>
              <a:chExt cx="12045" cy="486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492" y="2798"/>
                <a:ext cx="12045" cy="486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14300" dist="139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676" y="3115"/>
                <a:ext cx="11656" cy="3787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>
                <a:outerShdw blurRad="50800" dist="889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6" name="TextBox 25"/>
            <p:cNvSpPr txBox="1"/>
            <p:nvPr/>
          </p:nvSpPr>
          <p:spPr>
            <a:xfrm>
              <a:off x="406" y="486"/>
              <a:ext cx="7009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zh-CN" altLang="en-US" noProof="1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我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与中南大学</a:t>
              </a:r>
              <a:endParaRPr lang="zh-CN" altLang="zh-CN" strike="noStrike" noProof="1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+mn-cs"/>
                <a:sym typeface="Microsoft YaHei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8171" y="194"/>
              <a:ext cx="772" cy="763"/>
            </a:xfrm>
            <a:prstGeom prst="rect">
              <a:avLst/>
            </a:prstGeom>
            <a:solidFill>
              <a:srgbClr val="1F4E79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9" name="矩形 8"/>
            <p:cNvSpPr/>
            <p:nvPr/>
          </p:nvSpPr>
          <p:spPr>
            <a:xfrm>
              <a:off x="17720" y="610"/>
              <a:ext cx="821" cy="812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19" name="矩形 18"/>
          <p:cNvSpPr/>
          <p:nvPr/>
        </p:nvSpPr>
        <p:spPr>
          <a:xfrm>
            <a:off x="4932362" y="1182688"/>
            <a:ext cx="7145337" cy="1507577"/>
          </a:xfrm>
          <a:prstGeom prst="rect">
            <a:avLst/>
          </a:prstGeom>
          <a:solidFill>
            <a:srgbClr val="1F4E79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48238" y="4002088"/>
            <a:ext cx="3492500" cy="269081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cxnSp>
        <p:nvCxnSpPr>
          <p:cNvPr id="26" name="直接连接符 25"/>
          <p:cNvCxnSpPr/>
          <p:nvPr/>
        </p:nvCxnSpPr>
        <p:spPr>
          <a:xfrm>
            <a:off x="5308600" y="1636713"/>
            <a:ext cx="2714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42900" y="4059238"/>
            <a:ext cx="41402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27" name="文本框 22"/>
          <p:cNvSpPr txBox="1"/>
          <p:nvPr/>
        </p:nvSpPr>
        <p:spPr>
          <a:xfrm>
            <a:off x="5087938" y="1768475"/>
            <a:ext cx="6808406" cy="646331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月参加中南大学信息科学与工程学院举办的夏令营活动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  <a:p>
            <a:pPr lvl="0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9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月被中南大学录取为计算机科学与技术专业硕士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1" b="10789"/>
          <a:stretch/>
        </p:blipFill>
        <p:spPr>
          <a:xfrm>
            <a:off x="130366" y="1228945"/>
            <a:ext cx="4555934" cy="55107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5" r="22167" b="9468"/>
          <a:stretch/>
        </p:blipFill>
        <p:spPr>
          <a:xfrm>
            <a:off x="4943317" y="2751837"/>
            <a:ext cx="7117080" cy="3941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578080" y="5060943"/>
            <a:ext cx="5056632" cy="1323439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 lvl="0"/>
            <a:r>
              <a:rPr lang="zh-CN" altLang="en-US" sz="1600" noProof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在这段</a:t>
            </a:r>
            <a:r>
              <a:rPr lang="zh-CN" altLang="en-US" sz="1600" noProof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时间</a:t>
            </a:r>
            <a:r>
              <a:rPr lang="zh-CN" altLang="en-US" sz="16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里：</a:t>
            </a:r>
            <a:endParaRPr lang="en-US" altLang="zh-CN" sz="1600" noProof="1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lang="en-US" altLang="zh-CN" sz="16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1</a:t>
            </a:r>
            <a:r>
              <a:rPr lang="zh-CN" altLang="en-US" sz="16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、我主要学习了一些师姐发给我的论文，并将这些论文作为我研究生阶段学习的入门手册。</a:t>
            </a:r>
            <a:endParaRPr lang="en-US" altLang="zh-CN" sz="1600" spc="100" noProof="1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/>
            <a:r>
              <a:rPr lang="en-US" altLang="zh-CN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2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、我通过使用</a:t>
            </a:r>
            <a:r>
              <a:rPr lang="en-US" altLang="zh-CN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C++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重现了论文中的分团算法，这也是我自学习以来第一次复现他人的算法。</a:t>
            </a:r>
            <a:endParaRPr kumimoji="0" lang="zh-CN" altLang="en-US" sz="1600" b="0" i="0" u="none" strike="noStrike" kern="1200" cap="none" spc="100" normalizeH="0" baseline="0" noProof="1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</p:txBody>
      </p:sp>
      <p:grpSp>
        <p:nvGrpSpPr>
          <p:cNvPr id="33794" name="组合 3"/>
          <p:cNvGrpSpPr/>
          <p:nvPr/>
        </p:nvGrpSpPr>
        <p:grpSpPr>
          <a:xfrm>
            <a:off x="-15875" y="107950"/>
            <a:ext cx="12044363" cy="856298"/>
            <a:chOff x="-24" y="170"/>
            <a:chExt cx="18967" cy="1349"/>
          </a:xfrm>
        </p:grpSpPr>
        <p:grpSp>
          <p:nvGrpSpPr>
            <p:cNvPr id="33795" name="组合 4"/>
            <p:cNvGrpSpPr/>
            <p:nvPr/>
          </p:nvGrpSpPr>
          <p:grpSpPr>
            <a:xfrm>
              <a:off x="-24" y="170"/>
              <a:ext cx="10407" cy="1349"/>
              <a:chOff x="5492" y="2798"/>
              <a:chExt cx="12045" cy="486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492" y="2798"/>
                <a:ext cx="12045" cy="486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14300" dist="139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676" y="3115"/>
                <a:ext cx="11656" cy="3787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>
                <a:outerShdw blurRad="50800" dist="889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6" name="TextBox 25"/>
            <p:cNvSpPr txBox="1"/>
            <p:nvPr/>
          </p:nvSpPr>
          <p:spPr>
            <a:xfrm>
              <a:off x="406" y="512"/>
              <a:ext cx="7009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7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月到</a:t>
              </a:r>
              <a:r>
                <a:rPr lang="en-US" altLang="zh-CN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10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月</a:t>
              </a:r>
              <a:r>
                <a:rPr lang="en-US" altLang="zh-CN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-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入门</a:t>
              </a:r>
              <a:endParaRPr lang="zh-CN" altLang="zh-CN" strike="noStrike" noProof="1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+mn-cs"/>
                <a:sym typeface="Microsoft YaHei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8171" y="194"/>
              <a:ext cx="772" cy="763"/>
            </a:xfrm>
            <a:prstGeom prst="rect">
              <a:avLst/>
            </a:prstGeom>
            <a:solidFill>
              <a:srgbClr val="1F4E79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17720" y="610"/>
              <a:ext cx="821" cy="812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1026" name="Picture 2" descr="C:\Users\Aikun_Xu\AppData\Roaming\Tencent\Users\727850024\TIM\WinTemp\RichOle\@HFS}[2(ZL`ZXOV9_ATBE(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94" b="29362"/>
          <a:stretch/>
        </p:blipFill>
        <p:spPr bwMode="auto">
          <a:xfrm>
            <a:off x="-21413" y="1020032"/>
            <a:ext cx="4729428" cy="194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ikun_Xu\AppData\Roaming\Tencent\Users\727850024\TIM\WinTemp\RichOle\%YD)PKVBWL8_WG0%PZLA2O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9" b="25841"/>
          <a:stretch/>
        </p:blipFill>
        <p:spPr bwMode="auto">
          <a:xfrm>
            <a:off x="89651" y="2909416"/>
            <a:ext cx="4610365" cy="143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ikun_Xu\AppData\Roaming\Tencent\Users\727850024\TIM\WinTemp\RichOle\6Y9LO5@M0BSN_YQ6Z(MQDDH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58" b="11945"/>
          <a:stretch/>
        </p:blipFill>
        <p:spPr bwMode="auto">
          <a:xfrm>
            <a:off x="-21249" y="4223005"/>
            <a:ext cx="4734179" cy="261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4"/>
          <a:stretch/>
        </p:blipFill>
        <p:spPr>
          <a:xfrm>
            <a:off x="5103161" y="1020032"/>
            <a:ext cx="6591300" cy="3923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451441" y="4993819"/>
            <a:ext cx="6915751" cy="1815882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 lvl="0" fontAlgn="base"/>
            <a:r>
              <a:rPr lang="zh-CN" altLang="en-US" sz="16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在此期间：</a:t>
            </a:r>
            <a:endParaRPr lang="en-US" altLang="zh-CN" sz="1600" noProof="1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（</a:t>
            </a:r>
            <a:r>
              <a:rPr kumimoji="0" lang="en-US" altLang="zh-CN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1</a:t>
            </a:r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）从本科毕业设计所要完成的任务上来看，我会再次用到分团算法，由于个人</a:t>
            </a:r>
            <a:r>
              <a:rPr kumimoji="0" lang="en-US" altLang="zh-CN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C++</a:t>
            </a:r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能力不是很好，加上自己一直想比较深入地了解</a:t>
            </a:r>
            <a:r>
              <a:rPr kumimoji="0" lang="en-US" altLang="zh-CN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python</a:t>
            </a:r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，就尝试着把分团算法用</a:t>
            </a:r>
            <a:r>
              <a:rPr kumimoji="0" lang="en-US" altLang="zh-CN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python</a:t>
            </a:r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重写了；</a:t>
            </a:r>
            <a:endParaRPr kumimoji="0" lang="en-US" altLang="zh-CN" sz="1600" b="0" i="0" u="none" strike="noStrike" kern="1200" cap="none" spc="100" normalizeH="0" baseline="0" noProof="1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（</a:t>
            </a:r>
            <a:r>
              <a:rPr lang="en-US" altLang="zh-CN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2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）在重现分团算法过程中，我发现有两篇论文用了不同的方式实现分团算法，并且两种方式对相同的图操作后的产生的结果不完全一样，最后我选择分团算法最原本的实现方法（产生的分团更少）。</a:t>
            </a:r>
            <a:endParaRPr kumimoji="0" lang="zh-CN" altLang="en-US" sz="1600" b="0" i="0" u="none" strike="noStrike" kern="1200" cap="none" spc="100" normalizeH="0" baseline="0" noProof="1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</p:txBody>
      </p:sp>
      <p:grpSp>
        <p:nvGrpSpPr>
          <p:cNvPr id="33794" name="组合 3"/>
          <p:cNvGrpSpPr/>
          <p:nvPr/>
        </p:nvGrpSpPr>
        <p:grpSpPr>
          <a:xfrm>
            <a:off x="-15875" y="107950"/>
            <a:ext cx="12044363" cy="856298"/>
            <a:chOff x="-24" y="170"/>
            <a:chExt cx="18967" cy="1349"/>
          </a:xfrm>
        </p:grpSpPr>
        <p:grpSp>
          <p:nvGrpSpPr>
            <p:cNvPr id="33795" name="组合 4"/>
            <p:cNvGrpSpPr/>
            <p:nvPr/>
          </p:nvGrpSpPr>
          <p:grpSpPr>
            <a:xfrm>
              <a:off x="-24" y="170"/>
              <a:ext cx="10407" cy="1349"/>
              <a:chOff x="5492" y="2798"/>
              <a:chExt cx="12045" cy="486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492" y="2798"/>
                <a:ext cx="12045" cy="486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14300" dist="139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676" y="3115"/>
                <a:ext cx="11656" cy="3787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>
                <a:outerShdw blurRad="50800" dist="889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6" name="TextBox 25"/>
            <p:cNvSpPr txBox="1"/>
            <p:nvPr/>
          </p:nvSpPr>
          <p:spPr>
            <a:xfrm>
              <a:off x="406" y="512"/>
              <a:ext cx="7009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11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月到</a:t>
              </a:r>
              <a:r>
                <a:rPr lang="en-US" altLang="zh-CN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12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月</a:t>
              </a:r>
              <a:r>
                <a:rPr lang="en-US" altLang="zh-CN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-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初步了解（完成）</a:t>
              </a:r>
              <a:endParaRPr lang="zh-CN" altLang="zh-CN" strike="noStrike" noProof="1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+mn-cs"/>
                <a:sym typeface="Microsoft YaHei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8171" y="194"/>
              <a:ext cx="772" cy="763"/>
            </a:xfrm>
            <a:prstGeom prst="rect">
              <a:avLst/>
            </a:prstGeom>
            <a:solidFill>
              <a:srgbClr val="1F4E79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17720" y="610"/>
              <a:ext cx="821" cy="812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82" y="1133806"/>
            <a:ext cx="3703641" cy="4465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441" y="1133806"/>
            <a:ext cx="3764606" cy="20270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441" y="3160902"/>
            <a:ext cx="3734124" cy="8992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r="8692" b="34046"/>
          <a:stretch/>
        </p:blipFill>
        <p:spPr>
          <a:xfrm>
            <a:off x="4041109" y="1133806"/>
            <a:ext cx="4174938" cy="36288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/>
          <a:srcRect t="1019" b="30960"/>
          <a:stretch/>
        </p:blipFill>
        <p:spPr>
          <a:xfrm>
            <a:off x="7683456" y="1115851"/>
            <a:ext cx="4099915" cy="36647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7599" r="49577"/>
          <a:stretch/>
        </p:blipFill>
        <p:spPr>
          <a:xfrm rot="5400000">
            <a:off x="4627296" y="1828018"/>
            <a:ext cx="2469974" cy="369675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0" t="424" r="25378" b="3615"/>
          <a:stretch/>
        </p:blipFill>
        <p:spPr>
          <a:xfrm rot="5400000">
            <a:off x="8573132" y="1630391"/>
            <a:ext cx="2393044" cy="40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708016" y="4844474"/>
            <a:ext cx="7581520" cy="2062103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 lvl="0" fontAlgn="base"/>
            <a:r>
              <a:rPr lang="zh-CN" altLang="en-US" sz="16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虽然花了很多时间在这个实验上，但也学到了很多东西，也发现了自己很多的不足：</a:t>
            </a:r>
            <a:endParaRPr lang="en-US" altLang="zh-CN" sz="1600" noProof="1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（</a:t>
            </a:r>
            <a:r>
              <a:rPr kumimoji="0" lang="en-US" altLang="zh-CN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1</a:t>
            </a:r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）对</a:t>
            </a:r>
            <a:r>
              <a:rPr kumimoji="0" lang="en-US" altLang="zh-CN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python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中很多库不了解或者数据结构不了解</a:t>
            </a:r>
            <a:endParaRPr kumimoji="0" lang="en-US" altLang="zh-CN" sz="1600" b="0" i="0" u="none" strike="noStrike" kern="1200" cap="none" spc="100" normalizeH="0" baseline="0" noProof="1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lang="en-US" altLang="zh-CN" sz="1600" spc="100" noProof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 </a:t>
            </a:r>
            <a:r>
              <a:rPr lang="en-US" altLang="zh-CN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       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解决方法：多问问百度、</a:t>
            </a:r>
            <a:r>
              <a:rPr lang="en-US" altLang="zh-CN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Google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（现学现用记忆尤为深刻）</a:t>
            </a:r>
            <a:endParaRPr kumimoji="0" lang="en-US" altLang="zh-CN" sz="1600" b="0" i="0" u="none" strike="noStrike" kern="1200" cap="none" spc="100" normalizeH="0" baseline="0" noProof="1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（</a:t>
            </a:r>
            <a:r>
              <a:rPr lang="en-US" altLang="zh-CN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2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）经常和师姐在某个问题上的理解出现偏差。</a:t>
            </a:r>
            <a:endParaRPr lang="en-US" altLang="zh-CN" sz="1600" spc="100" noProof="1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lang="en-US" altLang="zh-CN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        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解决方法：多交流</a:t>
            </a:r>
            <a:endParaRPr lang="en-US" altLang="zh-CN" sz="1600" spc="100" noProof="1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（</a:t>
            </a:r>
            <a:r>
              <a:rPr kumimoji="0" lang="en-US" altLang="zh-CN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3</a:t>
            </a:r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）写程序很浪费时间（当然是按照错误的方法或想法写的程序）</a:t>
            </a:r>
            <a:endParaRPr kumimoji="0" lang="en-US" altLang="zh-CN" sz="1600" b="0" i="0" u="none" strike="noStrike" kern="1200" cap="none" spc="100" normalizeH="0" baseline="0" noProof="1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lang="en-US" altLang="zh-CN" sz="1600" spc="100" noProof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 </a:t>
            </a:r>
            <a:r>
              <a:rPr lang="en-US" altLang="zh-CN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       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解决方法：下手写代码之前，多问几个为什么？</a:t>
            </a:r>
            <a:endParaRPr lang="en-US" altLang="zh-CN" sz="1600" spc="100" noProof="1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lang="en-US" altLang="zh-CN" sz="1600" spc="100" noProof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 </a:t>
            </a:r>
            <a:r>
              <a:rPr lang="en-US" altLang="zh-CN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                    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（下不了手就先让自己停下来）</a:t>
            </a:r>
            <a:endParaRPr kumimoji="0" lang="zh-CN" altLang="en-US" sz="1600" b="0" i="0" u="none" strike="noStrike" kern="1200" cap="none" spc="100" normalizeH="0" baseline="0" noProof="1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</p:txBody>
      </p:sp>
      <p:grpSp>
        <p:nvGrpSpPr>
          <p:cNvPr id="33794" name="组合 3"/>
          <p:cNvGrpSpPr/>
          <p:nvPr/>
        </p:nvGrpSpPr>
        <p:grpSpPr>
          <a:xfrm>
            <a:off x="-15875" y="107950"/>
            <a:ext cx="12044363" cy="856298"/>
            <a:chOff x="-24" y="170"/>
            <a:chExt cx="18967" cy="1349"/>
          </a:xfrm>
        </p:grpSpPr>
        <p:grpSp>
          <p:nvGrpSpPr>
            <p:cNvPr id="33795" name="组合 4"/>
            <p:cNvGrpSpPr/>
            <p:nvPr/>
          </p:nvGrpSpPr>
          <p:grpSpPr>
            <a:xfrm>
              <a:off x="-24" y="170"/>
              <a:ext cx="10407" cy="1349"/>
              <a:chOff x="5492" y="2798"/>
              <a:chExt cx="12045" cy="486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492" y="2798"/>
                <a:ext cx="12045" cy="486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14300" dist="139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676" y="3115"/>
                <a:ext cx="11656" cy="3787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>
                <a:outerShdw blurRad="50800" dist="889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6" name="TextBox 25"/>
            <p:cNvSpPr txBox="1"/>
            <p:nvPr/>
          </p:nvSpPr>
          <p:spPr>
            <a:xfrm>
              <a:off x="406" y="473"/>
              <a:ext cx="7009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12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月到</a:t>
              </a:r>
              <a:r>
                <a:rPr lang="en-US" altLang="zh-CN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1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月</a:t>
              </a:r>
              <a:r>
                <a:rPr lang="en-US" altLang="zh-CN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-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实验上手（完成）</a:t>
              </a:r>
              <a:endParaRPr lang="zh-CN" altLang="zh-CN" strike="noStrike" noProof="1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+mn-cs"/>
                <a:sym typeface="Microsoft YaHei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8171" y="194"/>
              <a:ext cx="772" cy="763"/>
            </a:xfrm>
            <a:prstGeom prst="rect">
              <a:avLst/>
            </a:prstGeom>
            <a:solidFill>
              <a:srgbClr val="1F4E79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17720" y="610"/>
              <a:ext cx="821" cy="812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0"/>
          <a:stretch/>
        </p:blipFill>
        <p:spPr>
          <a:xfrm>
            <a:off x="634990" y="1094851"/>
            <a:ext cx="3848592" cy="20248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0" y="3183817"/>
            <a:ext cx="3848592" cy="13661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t="13050" b="17305"/>
          <a:stretch/>
        </p:blipFill>
        <p:spPr>
          <a:xfrm>
            <a:off x="634990" y="4614098"/>
            <a:ext cx="3848592" cy="22766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9" t="8267" r="6930" b="6534"/>
          <a:stretch/>
        </p:blipFill>
        <p:spPr>
          <a:xfrm>
            <a:off x="8212568" y="1105801"/>
            <a:ext cx="3787001" cy="36499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t="8133" r="7289" b="6400"/>
          <a:stretch/>
        </p:blipFill>
        <p:spPr>
          <a:xfrm>
            <a:off x="4633176" y="1094851"/>
            <a:ext cx="3773382" cy="370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480267" y="2904451"/>
            <a:ext cx="5057987" cy="1569660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 lvl="0" fontAlgn="base"/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即将开始做的实验：</a:t>
            </a:r>
            <a:endParaRPr kumimoji="0" lang="en-US" altLang="zh-CN" sz="1600" b="0" i="0" u="none" strike="noStrike" kern="1200" cap="none" spc="100" normalizeH="0" baseline="0" noProof="1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要求：</a:t>
            </a:r>
            <a:endParaRPr lang="en-US" altLang="zh-CN" sz="1600" spc="100" noProof="1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（</a:t>
            </a:r>
            <a:r>
              <a:rPr kumimoji="0" lang="en-US" altLang="zh-CN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1</a:t>
            </a:r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）程序一定要规整，从变量命名、函数命名、程序排版做起</a:t>
            </a:r>
            <a:endParaRPr kumimoji="0" lang="en-US" altLang="zh-CN" sz="1600" b="0" i="0" u="none" strike="noStrike" kern="1200" cap="none" spc="100" normalizeH="0" baseline="0" noProof="1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（</a:t>
            </a:r>
            <a:r>
              <a:rPr lang="en-US" altLang="zh-CN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2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）不</a:t>
            </a:r>
            <a:r>
              <a:rPr lang="zh-CN" altLang="en-US" sz="1600" spc="100" noProof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懂或不理解的知识或想法一定</a:t>
            </a:r>
            <a:r>
              <a:rPr lang="zh-CN" altLang="en-US" sz="1600" spc="100" noProof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多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交流</a:t>
            </a:r>
            <a:endParaRPr lang="en-US" altLang="zh-CN" sz="1600" spc="100" noProof="1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/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（</a:t>
            </a:r>
            <a:r>
              <a:rPr kumimoji="0" lang="en-US" altLang="zh-CN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3</a:t>
            </a:r>
            <a:r>
              <a:rPr kumimoji="0" lang="zh-CN" altLang="en-US" sz="16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）</a:t>
            </a:r>
            <a:r>
              <a:rPr lang="zh-CN" altLang="en-US" sz="1600" spc="100" noProof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继续坚持</a:t>
            </a:r>
            <a:r>
              <a:rPr lang="zh-CN" altLang="en-US" sz="1600" spc="100" noProof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记录</a:t>
            </a:r>
            <a:r>
              <a:rPr lang="zh-CN" altLang="en-US" sz="16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问题的习惯</a:t>
            </a:r>
            <a:endParaRPr kumimoji="0" lang="zh-CN" altLang="en-US" sz="1600" b="0" i="0" u="none" strike="noStrike" kern="1200" cap="none" spc="100" normalizeH="0" baseline="0" noProof="1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</p:txBody>
      </p:sp>
      <p:grpSp>
        <p:nvGrpSpPr>
          <p:cNvPr id="33794" name="组合 3"/>
          <p:cNvGrpSpPr/>
          <p:nvPr/>
        </p:nvGrpSpPr>
        <p:grpSpPr>
          <a:xfrm>
            <a:off x="-15875" y="107950"/>
            <a:ext cx="12044363" cy="856298"/>
            <a:chOff x="-24" y="170"/>
            <a:chExt cx="18967" cy="1349"/>
          </a:xfrm>
        </p:grpSpPr>
        <p:grpSp>
          <p:nvGrpSpPr>
            <p:cNvPr id="33795" name="组合 4"/>
            <p:cNvGrpSpPr/>
            <p:nvPr/>
          </p:nvGrpSpPr>
          <p:grpSpPr>
            <a:xfrm>
              <a:off x="-24" y="170"/>
              <a:ext cx="10407" cy="1349"/>
              <a:chOff x="5492" y="2798"/>
              <a:chExt cx="12045" cy="486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492" y="2798"/>
                <a:ext cx="12045" cy="486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14300" dist="139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676" y="3115"/>
                <a:ext cx="11656" cy="3787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>
                <a:outerShdw blurRad="50800" dist="889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6" name="TextBox 25"/>
            <p:cNvSpPr txBox="1"/>
            <p:nvPr/>
          </p:nvSpPr>
          <p:spPr>
            <a:xfrm>
              <a:off x="406" y="486"/>
              <a:ext cx="7009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1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月</a:t>
              </a:r>
              <a:r>
                <a:rPr lang="en-US" altLang="zh-CN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-</a:t>
              </a:r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至今</a:t>
              </a:r>
              <a:endParaRPr lang="zh-CN" altLang="zh-CN" strike="noStrike" noProof="1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+mn-cs"/>
                <a:sym typeface="Microsoft YaHei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8171" y="194"/>
              <a:ext cx="772" cy="763"/>
            </a:xfrm>
            <a:prstGeom prst="rect">
              <a:avLst/>
            </a:prstGeom>
            <a:solidFill>
              <a:srgbClr val="1F4E79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17720" y="610"/>
              <a:ext cx="821" cy="812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5" y="2849710"/>
            <a:ext cx="5336723" cy="143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36983"/>
          <a:stretch/>
        </p:blipFill>
        <p:spPr>
          <a:xfrm>
            <a:off x="7962330" y="3354873"/>
            <a:ext cx="4144326" cy="1318374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 flipH="1">
            <a:off x="3187700" y="5172075"/>
            <a:ext cx="2127250" cy="414338"/>
          </a:xfrm>
          <a:custGeom>
            <a:avLst/>
            <a:gdLst>
              <a:gd name="connsiteX0" fmla="*/ 0 w 4047"/>
              <a:gd name="connsiteY0" fmla="*/ 3294 h 3293"/>
              <a:gd name="connsiteX1" fmla="*/ 1542 w 4047"/>
              <a:gd name="connsiteY1" fmla="*/ 17 h 3293"/>
              <a:gd name="connsiteX2" fmla="*/ 4047 w 4047"/>
              <a:gd name="connsiteY2" fmla="*/ 17 h 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" h="3294">
                <a:moveTo>
                  <a:pt x="0" y="3294"/>
                </a:moveTo>
                <a:cubicBezTo>
                  <a:pt x="32" y="3277"/>
                  <a:pt x="1494" y="65"/>
                  <a:pt x="1542" y="17"/>
                </a:cubicBezTo>
                <a:cubicBezTo>
                  <a:pt x="1590" y="-31"/>
                  <a:pt x="4039" y="43"/>
                  <a:pt x="4047" y="17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600" strike="noStrike" noProof="1">
              <a:solidFill>
                <a:schemeClr val="tx1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6513513" y="2084388"/>
            <a:ext cx="876300" cy="157163"/>
          </a:xfrm>
          <a:custGeom>
            <a:avLst/>
            <a:gdLst>
              <a:gd name="connsiteX0" fmla="*/ 0 w 4047"/>
              <a:gd name="connsiteY0" fmla="*/ 3294 h 3293"/>
              <a:gd name="connsiteX1" fmla="*/ 1542 w 4047"/>
              <a:gd name="connsiteY1" fmla="*/ 17 h 3293"/>
              <a:gd name="connsiteX2" fmla="*/ 4047 w 4047"/>
              <a:gd name="connsiteY2" fmla="*/ 17 h 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" h="3294">
                <a:moveTo>
                  <a:pt x="0" y="3294"/>
                </a:moveTo>
                <a:cubicBezTo>
                  <a:pt x="32" y="3277"/>
                  <a:pt x="1494" y="65"/>
                  <a:pt x="1542" y="17"/>
                </a:cubicBezTo>
                <a:cubicBezTo>
                  <a:pt x="1590" y="-31"/>
                  <a:pt x="4039" y="43"/>
                  <a:pt x="4047" y="17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600" strike="noStrike" noProof="1">
              <a:solidFill>
                <a:schemeClr val="tx1"/>
              </a:solidFill>
            </a:endParaRPr>
          </a:p>
        </p:txBody>
      </p:sp>
      <p:grpSp>
        <p:nvGrpSpPr>
          <p:cNvPr id="7195" name="组合 15"/>
          <p:cNvGrpSpPr/>
          <p:nvPr/>
        </p:nvGrpSpPr>
        <p:grpSpPr>
          <a:xfrm>
            <a:off x="-15875" y="107950"/>
            <a:ext cx="12044363" cy="856298"/>
            <a:chOff x="-24" y="170"/>
            <a:chExt cx="18967" cy="1349"/>
          </a:xfrm>
        </p:grpSpPr>
        <p:grpSp>
          <p:nvGrpSpPr>
            <p:cNvPr id="7196" name="组合 4"/>
            <p:cNvGrpSpPr/>
            <p:nvPr/>
          </p:nvGrpSpPr>
          <p:grpSpPr>
            <a:xfrm>
              <a:off x="-24" y="170"/>
              <a:ext cx="10407" cy="1349"/>
              <a:chOff x="5492" y="2798"/>
              <a:chExt cx="12045" cy="486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492" y="2798"/>
                <a:ext cx="12045" cy="486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14300" dist="139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676" y="3115"/>
                <a:ext cx="11656" cy="3787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>
                <a:outerShdw blurRad="50800" dist="88900" dir="2700000" algn="tl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sp>
          <p:nvSpPr>
            <p:cNvPr id="10" name="TextBox 25"/>
            <p:cNvSpPr txBox="1"/>
            <p:nvPr/>
          </p:nvSpPr>
          <p:spPr>
            <a:xfrm>
              <a:off x="406" y="501"/>
              <a:ext cx="7009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zh-CN" altLang="en-US" noProof="1" smtClean="0">
                  <a:solidFill>
                    <a:schemeClr val="bg1"/>
                  </a:solidFill>
                  <a:latin typeface="微软雅黑" charset="0"/>
                  <a:ea typeface="微软雅黑" charset="0"/>
                  <a:cs typeface="+mn-cs"/>
                  <a:sym typeface="Microsoft YaHei" charset="0"/>
                </a:rPr>
                <a:t>问题记录</a:t>
              </a:r>
              <a:endParaRPr lang="zh-CN" altLang="zh-CN" strike="noStrike" noProof="1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+mn-cs"/>
                <a:sym typeface="Microsoft YaHei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171" y="194"/>
              <a:ext cx="772" cy="763"/>
            </a:xfrm>
            <a:prstGeom prst="rect">
              <a:avLst/>
            </a:prstGeom>
            <a:solidFill>
              <a:srgbClr val="1F4E79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17720" y="610"/>
              <a:ext cx="821" cy="812"/>
            </a:xfrm>
            <a:prstGeom prst="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" y="1245984"/>
            <a:ext cx="7033870" cy="14022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3333"/>
          <a:stretch/>
        </p:blipFill>
        <p:spPr>
          <a:xfrm>
            <a:off x="210317" y="2802509"/>
            <a:ext cx="7874949" cy="35893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672" y="316264"/>
            <a:ext cx="3955123" cy="2331922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8587201" y="5237327"/>
            <a:ext cx="3017520" cy="830997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 lvl="0" fontAlgn="base"/>
            <a:r>
              <a:rPr lang="zh-CN" altLang="en-US" sz="24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生活每天不一样</a:t>
            </a:r>
            <a:endParaRPr lang="en-US" altLang="zh-CN" sz="2400" spc="100" noProof="1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  <a:p>
            <a:pPr lvl="0" fontAlgn="base"/>
            <a:r>
              <a:rPr lang="en-US" altLang="zh-CN" sz="2400" spc="100" noProof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ea"/>
                <a:sym typeface="Wingdings" panose="05000000000000000000" pitchFamily="2" charset="2"/>
              </a:rPr>
              <a:t></a:t>
            </a:r>
            <a:r>
              <a:rPr kumimoji="0" lang="zh-CN" altLang="en-US" sz="2400" b="0" i="0" u="none" strike="noStrike" kern="1200" cap="none" spc="10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想法每天也不一样</a:t>
            </a:r>
            <a:endParaRPr kumimoji="0" lang="en-US" altLang="zh-CN" sz="2400" b="0" i="0" u="none" strike="noStrike" kern="1200" cap="none" spc="100" normalizeH="0" baseline="0" noProof="1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556</Words>
  <Application>Microsoft Office PowerPoint</Application>
  <PresentationFormat>宽屏</PresentationFormat>
  <Paragraphs>61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黑体</vt:lpstr>
      <vt:lpstr>宋体</vt:lpstr>
      <vt:lpstr>微软雅黑</vt:lpstr>
      <vt:lpstr>微软雅黑</vt:lpstr>
      <vt:lpstr>Arial</vt:lpstr>
      <vt:lpstr>Calibri</vt:lpstr>
      <vt:lpstr>Calibri Light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Xu Aikun</cp:lastModifiedBy>
  <cp:revision>95</cp:revision>
  <dcterms:created xsi:type="dcterms:W3CDTF">2016-03-22T07:31:48Z</dcterms:created>
  <dcterms:modified xsi:type="dcterms:W3CDTF">2019-01-22T06:07:41Z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